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11"/>
  </p:notesMasterIdLst>
  <p:sldIdLst>
    <p:sldId id="256" r:id="rId2"/>
    <p:sldId id="403" r:id="rId3"/>
    <p:sldId id="404" r:id="rId4"/>
    <p:sldId id="405" r:id="rId5"/>
    <p:sldId id="406" r:id="rId6"/>
    <p:sldId id="409" r:id="rId7"/>
    <p:sldId id="408" r:id="rId8"/>
    <p:sldId id="375" r:id="rId9"/>
    <p:sldId id="397" r:id="rId10"/>
  </p:sldIdLst>
  <p:sldSz cx="12192000" cy="6858000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627"/>
    <a:srgbClr val="FFB310"/>
    <a:srgbClr val="FFC425"/>
    <a:srgbClr val="5C6670"/>
    <a:srgbClr val="000000"/>
    <a:srgbClr val="8C1D40"/>
    <a:srgbClr val="FFFFFF"/>
    <a:srgbClr val="4F55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64" autoAdjust="0"/>
    <p:restoredTop sz="94660"/>
  </p:normalViewPr>
  <p:slideViewPr>
    <p:cSldViewPr snapToGrid="0" snapToObjects="1">
      <p:cViewPr varScale="1">
        <p:scale>
          <a:sx n="83" d="100"/>
          <a:sy n="83" d="100"/>
        </p:scale>
        <p:origin x="662" y="77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-394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ea typeface="MS PGothic" panose="020B0600070205080204" pitchFamily="34" charset="-128"/>
              </a:defRPr>
            </a:lvl1pPr>
          </a:lstStyle>
          <a:p>
            <a:pPr>
              <a:defRPr/>
            </a:pPr>
            <a:fld id="{7F710229-4D45-4872-AFFD-54636330810B}" type="datetimeFigureOut">
              <a:rPr lang="en-US" altLang="en-US"/>
              <a:pPr>
                <a:defRPr/>
              </a:pPr>
              <a:t>20-Apr-22</a:t>
            </a:fld>
            <a:endParaRPr lang="en-US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ea typeface="MS PGothic" panose="020B0600070205080204" pitchFamily="34" charset="-128"/>
              </a:defRPr>
            </a:lvl1pPr>
          </a:lstStyle>
          <a:p>
            <a:pPr>
              <a:defRPr/>
            </a:pPr>
            <a:fld id="{3748741B-5953-40C1-9924-CF136179C28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1741402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anose="020B0600070205080204" pitchFamily="34" charset="-128"/>
        <a:cs typeface="+mn-cs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anose="020B0600070205080204" pitchFamily="34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anose="020B0600070205080204" pitchFamily="34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anose="020B0600070205080204" pitchFamily="34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anose="020B0600070205080204" pitchFamily="3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410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F7B1D556-5396-4983-838B-3EF41D5F5D87}" type="slidenum">
              <a:rPr lang="en-US" altLang="en-US" smtClean="0"/>
              <a:pPr>
                <a:spcBef>
                  <a:spcPct val="0"/>
                </a:spcBef>
              </a:pPr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837867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C664DC14-52D4-4E7E-B0C7-543B71C2190E}" type="slidenum">
              <a:rPr lang="en-US" altLang="en-US" smtClean="0"/>
              <a:pPr>
                <a:spcBef>
                  <a:spcPct val="0"/>
                </a:spcBef>
              </a:pPr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134748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C664DC14-52D4-4E7E-B0C7-543B71C2190E}" type="slidenum">
              <a:rPr lang="en-US" altLang="en-US" smtClean="0"/>
              <a:pPr>
                <a:spcBef>
                  <a:spcPct val="0"/>
                </a:spcBef>
              </a:pPr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197826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C664DC14-52D4-4E7E-B0C7-543B71C2190E}" type="slidenum">
              <a:rPr lang="en-US" altLang="en-US" smtClean="0"/>
              <a:pPr>
                <a:spcBef>
                  <a:spcPct val="0"/>
                </a:spcBef>
              </a:pPr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202140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C664DC14-52D4-4E7E-B0C7-543B71C2190E}" type="slidenum">
              <a:rPr lang="en-US" altLang="en-US" smtClean="0"/>
              <a:pPr>
                <a:spcBef>
                  <a:spcPct val="0"/>
                </a:spcBef>
              </a:pPr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536834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29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1229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80C412BE-583A-40C3-BC8F-A4B60291C951}" type="slidenum">
              <a:rPr lang="en-US" altLang="en-US" smtClean="0"/>
              <a:pPr>
                <a:spcBef>
                  <a:spcPct val="0"/>
                </a:spcBef>
              </a:pPr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776907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2662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0FEB433F-9E90-416A-A6B5-7B2F318FF564}" type="slidenum">
              <a:rPr lang="en-US" altLang="en-US" smtClean="0"/>
              <a:pPr>
                <a:spcBef>
                  <a:spcPct val="0"/>
                </a:spcBef>
              </a:pPr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26525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29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1229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80C412BE-583A-40C3-BC8F-A4B60291C951}" type="slidenum">
              <a:rPr lang="en-US" altLang="en-US" smtClean="0"/>
              <a:pPr>
                <a:spcBef>
                  <a:spcPct val="0"/>
                </a:spcBef>
              </a:pPr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153788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451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6451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B705B56-D071-4AC8-B72E-C30AD75C8029}" type="slidenum">
              <a:rPr lang="en-US" altLang="en-US" smtClean="0"/>
              <a:pPr>
                <a:spcBef>
                  <a:spcPct val="0"/>
                </a:spcBef>
              </a:pPr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461426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62F759-3580-4F07-973A-D24A7CA72404}" type="datetimeFigureOut">
              <a:rPr lang="en-US" altLang="en-US"/>
              <a:pPr>
                <a:defRPr/>
              </a:pPr>
              <a:t>20-Apr-22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13769A-18BD-4F93-9B8B-0BD846C6225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06390000"/>
      </p:ext>
    </p:extLst>
  </p:cSld>
  <p:clrMapOvr>
    <a:masterClrMapping/>
  </p:clrMapOvr>
  <p:transition>
    <p:push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AB95A8-705B-4DC9-997E-C17E78792008}" type="datetimeFigureOut">
              <a:rPr lang="en-US" altLang="en-US"/>
              <a:pPr>
                <a:defRPr/>
              </a:pPr>
              <a:t>20-Apr-22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9C942C7-E683-4850-8383-3B1B894F835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92059016"/>
      </p:ext>
    </p:extLst>
  </p:cSld>
  <p:clrMapOvr>
    <a:masterClrMapping/>
  </p:clrMapOvr>
  <p:transition>
    <p:push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512B28E-25E3-4D9D-BE11-0A3A475BFC13}" type="datetimeFigureOut">
              <a:rPr lang="en-US" altLang="en-US"/>
              <a:pPr>
                <a:defRPr/>
              </a:pPr>
              <a:t>20-Apr-22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68993E-D48C-4FAC-9979-A3C1758D01B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94290249"/>
      </p:ext>
    </p:extLst>
  </p:cSld>
  <p:clrMapOvr>
    <a:masterClrMapping/>
  </p:clrMapOvr>
  <p:transition>
    <p:push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6F50362-0D2D-4C20-BE9B-253092BE41BD}" type="datetimeFigureOut">
              <a:rPr lang="en-US" altLang="en-US"/>
              <a:pPr>
                <a:defRPr/>
              </a:pPr>
              <a:t>20-Apr-22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4DAE75-F874-4353-BAC0-E4D7679B94C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99318027"/>
      </p:ext>
    </p:extLst>
  </p:cSld>
  <p:clrMapOvr>
    <a:masterClrMapping/>
  </p:clrMapOvr>
  <p:transition>
    <p:push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BE115AB-1B58-4A37-87E1-0996203DA4EE}" type="datetimeFigureOut">
              <a:rPr lang="en-US" altLang="en-US"/>
              <a:pPr>
                <a:defRPr/>
              </a:pPr>
              <a:t>20-Apr-22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6E02782-F0F8-407A-8BD9-3A96D9E2BE1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40079802"/>
      </p:ext>
    </p:extLst>
  </p:cSld>
  <p:clrMapOvr>
    <a:masterClrMapping/>
  </p:clrMapOvr>
  <p:transition>
    <p:push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889E1DB-C9A4-4B9B-9D7D-DF6593DB21E6}" type="datetimeFigureOut">
              <a:rPr lang="en-US" altLang="en-US"/>
              <a:pPr>
                <a:defRPr/>
              </a:pPr>
              <a:t>20-Apr-22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D4C846D-7CAC-4E0E-AE62-ABFD4FEC202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40171802"/>
      </p:ext>
    </p:extLst>
  </p:cSld>
  <p:clrMapOvr>
    <a:masterClrMapping/>
  </p:clrMapOvr>
  <p:transition>
    <p:push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855C10-9E41-4D12-9CF7-FC52B366257D}" type="datetimeFigureOut">
              <a:rPr lang="en-US" altLang="en-US"/>
              <a:pPr>
                <a:defRPr/>
              </a:pPr>
              <a:t>20-Apr-22</a:t>
            </a:fld>
            <a:endParaRPr lang="en-US" alt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8A2A40-9AB9-4F3C-A0F7-B58FEFFA65C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7823955"/>
      </p:ext>
    </p:extLst>
  </p:cSld>
  <p:clrMapOvr>
    <a:masterClrMapping/>
  </p:clrMapOvr>
  <p:transition>
    <p:push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220A31-ED3E-46E3-A63E-DB0F74F173FB}" type="datetimeFigureOut">
              <a:rPr lang="en-US" altLang="en-US"/>
              <a:pPr>
                <a:defRPr/>
              </a:pPr>
              <a:t>20-Apr-22</a:t>
            </a:fld>
            <a:endParaRPr lang="en-US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D0D1473-B1FF-4742-8FCF-D1FA7DAEC5A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46551258"/>
      </p:ext>
    </p:extLst>
  </p:cSld>
  <p:clrMapOvr>
    <a:masterClrMapping/>
  </p:clrMapOvr>
  <p:transition>
    <p:push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6333DDA-321B-4251-ABBC-784A692E6550}" type="datetimeFigureOut">
              <a:rPr lang="en-US" altLang="en-US"/>
              <a:pPr>
                <a:defRPr/>
              </a:pPr>
              <a:t>20-Apr-22</a:t>
            </a:fld>
            <a:endParaRPr lang="en-US" alt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4648A4-1456-4956-B1A6-C3B7D582CE4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70628622"/>
      </p:ext>
    </p:extLst>
  </p:cSld>
  <p:clrMapOvr>
    <a:masterClrMapping/>
  </p:clrMapOvr>
  <p:transition>
    <p:push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FEB04C-A831-40B7-A97E-768446AE4AB0}" type="datetimeFigureOut">
              <a:rPr lang="en-US" altLang="en-US"/>
              <a:pPr>
                <a:defRPr/>
              </a:pPr>
              <a:t>20-Apr-22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440037C-E2A2-4CAF-9FE2-8D19BC5372B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76120397"/>
      </p:ext>
    </p:extLst>
  </p:cSld>
  <p:clrMapOvr>
    <a:masterClrMapping/>
  </p:clrMapOvr>
  <p:transition>
    <p:push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B67EBE9-303D-40CA-80BF-DF10BB80D4C6}" type="datetimeFigureOut">
              <a:rPr lang="en-US" altLang="en-US"/>
              <a:pPr>
                <a:defRPr/>
              </a:pPr>
              <a:t>20-Apr-22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6161A05-65FF-42B0-8B0E-9EBAC70CD82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77068"/>
      </p:ext>
    </p:extLst>
  </p:cSld>
  <p:clrMapOvr>
    <a:masterClrMapping/>
  </p:clrMapOvr>
  <p:transition>
    <p:push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600200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000" smtClean="0">
                <a:solidFill>
                  <a:srgbClr val="898989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8C906A35-E3F3-4858-9D3E-F80C6DFF1710}" type="datetimeFigureOut">
              <a:rPr lang="en-US" altLang="en-US"/>
              <a:pPr>
                <a:defRPr/>
              </a:pPr>
              <a:t>20-Apr-22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0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000" smtClean="0">
                <a:solidFill>
                  <a:srgbClr val="898989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404B723B-1B94-438F-94A4-E05BB047658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ransition>
    <p:push/>
  </p:transition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Arial Black" panose="020B0A04020102020204" pitchFamily="34" charset="0"/>
          <a:ea typeface="ＭＳ Ｐゴシック" panose="020B0600070205080204" pitchFamily="34" charset="-128"/>
          <a:cs typeface="+mj-cs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 Black" panose="020B0A04020102020204" pitchFamily="34" charset="0"/>
          <a:ea typeface="ＭＳ Ｐゴシック" panose="020B0600070205080204" pitchFamily="34" charset="-128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 Black" panose="020B0A04020102020204" pitchFamily="34" charset="0"/>
          <a:ea typeface="ＭＳ Ｐゴシック" panose="020B0600070205080204" pitchFamily="34" charset="-128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 Black" panose="020B0A04020102020204" pitchFamily="34" charset="0"/>
          <a:ea typeface="ＭＳ Ｐゴシック" panose="020B0600070205080204" pitchFamily="34" charset="-128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 Black" panose="020B0A04020102020204" pitchFamily="34" charset="0"/>
          <a:ea typeface="ＭＳ Ｐゴシック" panose="020B0600070205080204" pitchFamily="34" charset="-128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MS PGothic" pitchFamily="34" charset="-128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MS PGothic" pitchFamily="34" charset="-128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MS PGothic" pitchFamily="34" charset="-128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MS PGothic" pitchFamily="34" charset="-128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Arial" panose="020B0604020202020204" pitchFamily="34" charset="0"/>
          <a:ea typeface="ＭＳ Ｐゴシック" panose="020B0600070205080204" pitchFamily="34" charset="-128"/>
          <a:cs typeface="Arial" panose="020B0604020202020204" pitchFamily="34" charset="0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Arial" panose="020B0604020202020204" pitchFamily="34" charset="0"/>
          <a:ea typeface="ＭＳ Ｐゴシック" panose="020B0600070205080204" pitchFamily="34" charset="-128"/>
          <a:cs typeface="Arial" panose="020B0604020202020204" pitchFamily="34" charset="0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ＭＳ Ｐゴシック" panose="020B0600070205080204" pitchFamily="34" charset="-128"/>
          <a:cs typeface="Arial" panose="020B0604020202020204" pitchFamily="34" charset="0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Arial" panose="020B0604020202020204" pitchFamily="34" charset="0"/>
          <a:ea typeface="ＭＳ Ｐゴシック" panose="020B0600070205080204" pitchFamily="34" charset="-128"/>
          <a:cs typeface="Arial" panose="020B0604020202020204" pitchFamily="34" charset="0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Arial" panose="020B0604020202020204" pitchFamily="34" charset="0"/>
          <a:ea typeface="ＭＳ Ｐゴシック" panose="020B0600070205080204" pitchFamily="34" charset="-128"/>
          <a:cs typeface="Arial" panose="020B0604020202020204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docs.google.com/document/d/1FpfP64P9lnYSjLzwzr3vKUGI2tLQHUizrNEwViXrSz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5"/>
          <p:cNvSpPr>
            <a:spLocks noChangeArrowheads="1"/>
          </p:cNvSpPr>
          <p:nvPr/>
        </p:nvSpPr>
        <p:spPr bwMode="auto">
          <a:xfrm>
            <a:off x="527844" y="1137985"/>
            <a:ext cx="9532603" cy="17594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65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6500" b="1" dirty="0"/>
              <a:t>Sports: Activity Performance Tracking</a:t>
            </a:r>
          </a:p>
        </p:txBody>
      </p:sp>
      <p:sp>
        <p:nvSpPr>
          <p:cNvPr id="3075" name="TextBox 11"/>
          <p:cNvSpPr txBox="1">
            <a:spLocks noChangeArrowheads="1"/>
          </p:cNvSpPr>
          <p:nvPr/>
        </p:nvSpPr>
        <p:spPr bwMode="auto">
          <a:xfrm>
            <a:off x="527844" y="492125"/>
            <a:ext cx="4027487" cy="369887"/>
          </a:xfrm>
          <a:prstGeom prst="rect">
            <a:avLst/>
          </a:prstGeom>
          <a:solidFill>
            <a:srgbClr val="FFC62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 b="1" dirty="0"/>
              <a:t>Group 6-2-2</a:t>
            </a:r>
          </a:p>
        </p:txBody>
      </p:sp>
      <p:sp>
        <p:nvSpPr>
          <p:cNvPr id="3076" name="Subtitle 2"/>
          <p:cNvSpPr>
            <a:spLocks noGrp="1"/>
          </p:cNvSpPr>
          <p:nvPr>
            <p:ph type="subTitle" idx="1"/>
          </p:nvPr>
        </p:nvSpPr>
        <p:spPr>
          <a:xfrm>
            <a:off x="638718" y="2938463"/>
            <a:ext cx="8123237" cy="2413420"/>
          </a:xfrm>
        </p:spPr>
        <p:txBody>
          <a:bodyPr/>
          <a:lstStyle/>
          <a:p>
            <a:pPr algn="l"/>
            <a:r>
              <a:rPr lang="en-US" altLang="en-US" sz="2500" dirty="0">
                <a:solidFill>
                  <a:schemeClr val="tx1"/>
                </a:solidFill>
              </a:rPr>
              <a:t>Mahidhar Reddy Dwarampudi</a:t>
            </a:r>
          </a:p>
          <a:p>
            <a:pPr algn="l"/>
            <a:r>
              <a:rPr lang="en-US" altLang="en-US" sz="2500" dirty="0">
                <a:solidFill>
                  <a:schemeClr val="tx1"/>
                </a:solidFill>
              </a:rPr>
              <a:t>Anirudh </a:t>
            </a:r>
            <a:r>
              <a:rPr lang="en-US" altLang="en-US" sz="2500" dirty="0" err="1">
                <a:solidFill>
                  <a:schemeClr val="tx1"/>
                </a:solidFill>
              </a:rPr>
              <a:t>Varadarajan</a:t>
            </a:r>
            <a:endParaRPr lang="en-US" altLang="en-US" sz="2500" dirty="0">
              <a:solidFill>
                <a:schemeClr val="tx1"/>
              </a:solidFill>
            </a:endParaRPr>
          </a:p>
          <a:p>
            <a:pPr algn="l"/>
            <a:r>
              <a:rPr lang="en-US" altLang="en-US" sz="2500" dirty="0">
                <a:solidFill>
                  <a:schemeClr val="tx1"/>
                </a:solidFill>
              </a:rPr>
              <a:t>Edward Wong</a:t>
            </a:r>
          </a:p>
          <a:p>
            <a:pPr algn="l"/>
            <a:r>
              <a:rPr lang="en-US" altLang="en-US" sz="2500" dirty="0">
                <a:solidFill>
                  <a:schemeClr val="tx1"/>
                </a:solidFill>
              </a:rPr>
              <a:t>Sai Prasanna Kumar </a:t>
            </a:r>
            <a:r>
              <a:rPr lang="en-US" altLang="en-US" sz="2500" dirty="0" err="1">
                <a:solidFill>
                  <a:schemeClr val="tx1"/>
                </a:solidFill>
              </a:rPr>
              <a:t>Vadnala</a:t>
            </a:r>
            <a:endParaRPr lang="en-US" altLang="en-US" sz="2500" dirty="0">
              <a:solidFill>
                <a:schemeClr val="tx1"/>
              </a:solidFill>
            </a:endParaRPr>
          </a:p>
          <a:p>
            <a:pPr algn="l"/>
            <a:r>
              <a:rPr lang="en-US" altLang="en-US" sz="2500" dirty="0" err="1">
                <a:solidFill>
                  <a:schemeClr val="tx1"/>
                </a:solidFill>
              </a:rPr>
              <a:t>Zuoan</a:t>
            </a:r>
            <a:r>
              <a:rPr lang="en-US" altLang="en-US" sz="2500" dirty="0">
                <a:solidFill>
                  <a:schemeClr val="tx1"/>
                </a:solidFill>
              </a:rPr>
              <a:t> He</a:t>
            </a:r>
          </a:p>
        </p:txBody>
      </p:sp>
      <p:pic>
        <p:nvPicPr>
          <p:cNvPr id="3077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563" y="5557838"/>
            <a:ext cx="2909887" cy="808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7ADCC38-015B-4A02-9740-D4AD9ABA1B3E}"/>
              </a:ext>
            </a:extLst>
          </p:cNvPr>
          <p:cNvSpPr txBox="1"/>
          <p:nvPr/>
        </p:nvSpPr>
        <p:spPr>
          <a:xfrm>
            <a:off x="4700337" y="5557838"/>
            <a:ext cx="715711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u="sng" dirty="0">
                <a:solidFill>
                  <a:schemeClr val="hlink"/>
                </a:solidFill>
                <a:hlinkClick r:id="rId4"/>
              </a:rPr>
              <a:t>Report Document: https://docs.google.com/document/d/1FpfP64P9lnYSjLzwzr3vKUGI2tLQHUizrNEwViXrSzM/</a:t>
            </a:r>
            <a:endParaRPr lang="en-US" b="1" dirty="0"/>
          </a:p>
        </p:txBody>
      </p:sp>
    </p:spTree>
  </p:cSld>
  <p:clrMapOvr>
    <a:masterClrMapping/>
  </p:clrMapOvr>
  <p:transition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4618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lt1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6" name="TextBox 9"/>
          <p:cNvSpPr txBox="1">
            <a:spLocks noChangeArrowheads="1"/>
          </p:cNvSpPr>
          <p:nvPr/>
        </p:nvSpPr>
        <p:spPr bwMode="auto">
          <a:xfrm>
            <a:off x="6705600" y="712872"/>
            <a:ext cx="5261811" cy="54322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Tight Coupling with Heuristics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500" dirty="0">
              <a:solidFill>
                <a:schemeClr val="bg1"/>
              </a:solidFill>
            </a:endParaRP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Cannot be replicated on different platforms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500" dirty="0">
              <a:solidFill>
                <a:schemeClr val="bg1"/>
              </a:solidFill>
            </a:endParaRP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Major changes for minor additions in heuristics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500" dirty="0">
              <a:solidFill>
                <a:schemeClr val="bg1"/>
              </a:solidFill>
            </a:endParaRP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Hard to replicate, reuse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0D45FA93-C07E-4613-A6FB-3FEF618D8F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587" y="769645"/>
            <a:ext cx="4694814" cy="5318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069399"/>
      </p:ext>
    </p:extLst>
  </p:cSld>
  <p:clrMapOvr>
    <a:masterClrMapping/>
  </p:clrMapOvr>
  <p:transition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lt1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96B79FA5-7541-4F9B-8DEE-80540F5636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648" y="1138238"/>
            <a:ext cx="11431016" cy="4581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730924"/>
      </p:ext>
    </p:extLst>
  </p:cSld>
  <p:clrMapOvr>
    <a:masterClrMapping/>
  </p:clrMapOvr>
  <p:transition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lt1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6" name="TextBox 9"/>
          <p:cNvSpPr txBox="1">
            <a:spLocks noChangeArrowheads="1"/>
          </p:cNvSpPr>
          <p:nvPr/>
        </p:nvSpPr>
        <p:spPr bwMode="auto">
          <a:xfrm>
            <a:off x="6705600" y="312762"/>
            <a:ext cx="5261811" cy="6232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Dynamically adapt to Exercise/cameras</a:t>
            </a:r>
          </a:p>
          <a:p>
            <a:pPr marL="457200" indent="-457200" eaLnBrk="1" hangingPunct="1">
              <a:spcBef>
                <a:spcPct val="0"/>
              </a:spcBef>
            </a:pPr>
            <a:endParaRPr lang="en-US" altLang="en-US" sz="2500" dirty="0">
              <a:solidFill>
                <a:schemeClr val="bg1"/>
              </a:solidFill>
            </a:endParaRP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Easily switch between frameworks</a:t>
            </a:r>
            <a:endParaRPr lang="en-US" altLang="en-US" sz="2500" dirty="0">
              <a:solidFill>
                <a:schemeClr val="bg1"/>
              </a:solidFill>
            </a:endParaRPr>
          </a:p>
          <a:p>
            <a:pPr marL="457200" indent="-457200" eaLnBrk="1" hangingPunct="1">
              <a:spcBef>
                <a:spcPct val="0"/>
              </a:spcBef>
            </a:pPr>
            <a:endParaRPr lang="en-US" altLang="en-US" sz="3400" dirty="0">
              <a:solidFill>
                <a:schemeClr val="bg1"/>
              </a:solidFill>
            </a:endParaRP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Collects data</a:t>
            </a:r>
          </a:p>
          <a:p>
            <a:pPr marL="457200" indent="-457200" eaLnBrk="1" hangingPunct="1">
              <a:spcBef>
                <a:spcPct val="0"/>
              </a:spcBef>
            </a:pPr>
            <a:endParaRPr lang="en-US" altLang="en-US" sz="3400" dirty="0">
              <a:solidFill>
                <a:schemeClr val="bg1"/>
              </a:solidFill>
            </a:endParaRP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One size fits all</a:t>
            </a:r>
            <a:endParaRPr lang="en-US" altLang="en-US" sz="2500" dirty="0">
              <a:solidFill>
                <a:schemeClr val="bg1"/>
              </a:solidFill>
            </a:endParaRPr>
          </a:p>
          <a:p>
            <a:pPr marL="457200" indent="-457200" eaLnBrk="1" hangingPunct="1">
              <a:spcBef>
                <a:spcPct val="0"/>
              </a:spcBef>
            </a:pPr>
            <a:endParaRPr lang="en-US" altLang="en-US" sz="3400" dirty="0">
              <a:solidFill>
                <a:schemeClr val="bg1"/>
              </a:solidFill>
            </a:endParaRP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Generalizes the rep counting</a:t>
            </a: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9DF73988-69B5-4A49-AEA5-A1B29B9C2F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851" y="181726"/>
            <a:ext cx="5061162" cy="6363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730316"/>
      </p:ext>
    </p:extLst>
  </p:cSld>
  <p:clrMapOvr>
    <a:masterClrMapping/>
  </p:clrMapOvr>
  <p:transition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lt1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6" name="TextBox 9"/>
          <p:cNvSpPr txBox="1">
            <a:spLocks noChangeArrowheads="1"/>
          </p:cNvSpPr>
          <p:nvPr/>
        </p:nvSpPr>
        <p:spPr bwMode="auto">
          <a:xfrm>
            <a:off x="6299200" y="0"/>
            <a:ext cx="5623343" cy="6986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marL="457200" indent="-457200" eaLnBrk="1" hangingPunct="1">
              <a:spcBef>
                <a:spcPct val="0"/>
              </a:spcBef>
            </a:pPr>
            <a:r>
              <a:rPr lang="en-US" altLang="en-US" dirty="0">
                <a:solidFill>
                  <a:schemeClr val="bg1"/>
                </a:solidFill>
              </a:rPr>
              <a:t>Specify no. of cameras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dirty="0">
                <a:solidFill>
                  <a:schemeClr val="bg1"/>
                </a:solidFill>
              </a:rPr>
              <a:t>Measurements and computations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dirty="0">
                <a:solidFill>
                  <a:schemeClr val="bg1"/>
                </a:solidFill>
              </a:rPr>
              <a:t>Indicators for tracking posture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dirty="0">
                <a:solidFill>
                  <a:schemeClr val="bg1"/>
                </a:solidFill>
              </a:rPr>
              <a:t>Sequences for tracking reps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dirty="0">
                <a:solidFill>
                  <a:schemeClr val="bg1"/>
                </a:solidFill>
              </a:rPr>
              <a:t>Additional plotting for visualization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dirty="0">
                <a:solidFill>
                  <a:schemeClr val="bg1"/>
                </a:solidFill>
              </a:rPr>
              <a:t>Info for guiding/ warning the user.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dirty="0">
                <a:solidFill>
                  <a:schemeClr val="bg1"/>
                </a:solidFill>
              </a:rPr>
              <a:t>Tight coupling with cameras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dirty="0">
                <a:solidFill>
                  <a:schemeClr val="bg1"/>
                </a:solidFill>
              </a:rPr>
              <a:t>Platform independent.</a:t>
            </a:r>
          </a:p>
        </p:txBody>
      </p:sp>
      <p:pic>
        <p:nvPicPr>
          <p:cNvPr id="4" name="Picture 3" descr="A picture containing timeline&#10;&#10;Description automatically generated">
            <a:extLst>
              <a:ext uri="{FF2B5EF4-FFF2-40B4-BE49-F238E27FC236}">
                <a16:creationId xmlns:a16="http://schemas.microsoft.com/office/drawing/2014/main" id="{A7A7079D-F977-471A-A883-65C27A71D5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84" y="0"/>
            <a:ext cx="60564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004007"/>
      </p:ext>
    </p:extLst>
  </p:cSld>
  <p:clrMapOvr>
    <a:masterClrMapping/>
  </p:clrMapOvr>
  <p:transition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rgbClr val="FFB310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1267" name="Rectangle 3"/>
          <p:cNvSpPr>
            <a:spLocks noChangeArrowheads="1"/>
          </p:cNvSpPr>
          <p:nvPr/>
        </p:nvSpPr>
        <p:spPr bwMode="auto">
          <a:xfrm>
            <a:off x="153904" y="292893"/>
            <a:ext cx="12860132" cy="17594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6500"/>
              </a:lnSpc>
              <a:spcBef>
                <a:spcPct val="0"/>
              </a:spcBef>
              <a:buNone/>
            </a:pPr>
            <a:r>
              <a:rPr lang="en-US" altLang="en-US" sz="6500" b="1" dirty="0">
                <a:solidFill>
                  <a:srgbClr val="FFB310"/>
                </a:solidFill>
              </a:rPr>
              <a:t>A few drawbacks of </a:t>
            </a:r>
            <a:r>
              <a:rPr lang="en-US" altLang="en-US" sz="6500" b="1" dirty="0" err="1">
                <a:solidFill>
                  <a:srgbClr val="FFB310"/>
                </a:solidFill>
              </a:rPr>
              <a:t>MediaPipe</a:t>
            </a:r>
            <a:endParaRPr lang="en-US" altLang="en-US" sz="6500" b="1" dirty="0">
              <a:solidFill>
                <a:srgbClr val="FFB310"/>
              </a:solidFill>
            </a:endParaRPr>
          </a:p>
          <a:p>
            <a:pPr eaLnBrk="1" hangingPunct="1">
              <a:lnSpc>
                <a:spcPts val="65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en-US" altLang="en-US" sz="6500" b="1" dirty="0">
              <a:solidFill>
                <a:srgbClr val="FFC425"/>
              </a:solidFill>
            </a:endParaRPr>
          </a:p>
        </p:txBody>
      </p:sp>
      <p:sp>
        <p:nvSpPr>
          <p:cNvPr id="5" name="TextBox 9">
            <a:extLst>
              <a:ext uri="{FF2B5EF4-FFF2-40B4-BE49-F238E27FC236}">
                <a16:creationId xmlns:a16="http://schemas.microsoft.com/office/drawing/2014/main" id="{FB88044F-C69B-40B3-9616-A26BDD0A0B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4514" y="1046977"/>
            <a:ext cx="10380359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Collecting</a:t>
            </a:r>
          </a:p>
        </p:txBody>
      </p:sp>
      <p:pic>
        <p:nvPicPr>
          <p:cNvPr id="3" name="Picture 2" descr="A picture containing indoor, green&#10;&#10;Description automatically generated">
            <a:extLst>
              <a:ext uri="{FF2B5EF4-FFF2-40B4-BE49-F238E27FC236}">
                <a16:creationId xmlns:a16="http://schemas.microsoft.com/office/drawing/2014/main" id="{301C21F5-A344-4D0A-B9F7-A60421A64A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171" y="1816922"/>
            <a:ext cx="4004618" cy="3667682"/>
          </a:xfrm>
          <a:prstGeom prst="rect">
            <a:avLst/>
          </a:prstGeom>
        </p:spPr>
      </p:pic>
      <p:pic>
        <p:nvPicPr>
          <p:cNvPr id="6" name="Picture 5" descr="A picture containing person, indoor&#10;&#10;Description automatically generated">
            <a:extLst>
              <a:ext uri="{FF2B5EF4-FFF2-40B4-BE49-F238E27FC236}">
                <a16:creationId xmlns:a16="http://schemas.microsoft.com/office/drawing/2014/main" id="{89D860AD-B138-432C-8FB5-9C68497085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7622" y="1722949"/>
            <a:ext cx="3820757" cy="2265091"/>
          </a:xfrm>
          <a:prstGeom prst="rect">
            <a:avLst/>
          </a:prstGeom>
        </p:spPr>
      </p:pic>
      <p:pic>
        <p:nvPicPr>
          <p:cNvPr id="8" name="Picture 7" descr="A collage of a person working out in a gym&#10;&#10;Description automatically generated with medium confidence">
            <a:extLst>
              <a:ext uri="{FF2B5EF4-FFF2-40B4-BE49-F238E27FC236}">
                <a16:creationId xmlns:a16="http://schemas.microsoft.com/office/drawing/2014/main" id="{050617B0-C7E7-4491-AE79-3D2564E3EC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77459" y="1722948"/>
            <a:ext cx="3117938" cy="5014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3450811"/>
      </p:ext>
    </p:extLst>
  </p:cSld>
  <p:clrMapOvr>
    <a:masterClrMapping/>
  </p:clrMapOvr>
  <p:transition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3" name="Rectangle 3"/>
          <p:cNvSpPr>
            <a:spLocks noChangeArrowheads="1"/>
          </p:cNvSpPr>
          <p:nvPr/>
        </p:nvSpPr>
        <p:spPr bwMode="auto">
          <a:xfrm>
            <a:off x="138547" y="99916"/>
            <a:ext cx="12053455" cy="82259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65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3600" b="1" dirty="0"/>
              <a:t> Machine Learning Results  (Support Vector Machine) 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F3B2E4F8-75A3-4545-84D6-E6A8E7ACA7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2954866"/>
              </p:ext>
            </p:extLst>
          </p:nvPr>
        </p:nvGraphicFramePr>
        <p:xfrm>
          <a:off x="0" y="1071029"/>
          <a:ext cx="5948218" cy="26816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2154">
                  <a:extLst>
                    <a:ext uri="{9D8B030D-6E8A-4147-A177-3AD203B41FA5}">
                      <a16:colId xmlns:a16="http://schemas.microsoft.com/office/drawing/2014/main" val="3367305790"/>
                    </a:ext>
                  </a:extLst>
                </a:gridCol>
                <a:gridCol w="1216419">
                  <a:extLst>
                    <a:ext uri="{9D8B030D-6E8A-4147-A177-3AD203B41FA5}">
                      <a16:colId xmlns:a16="http://schemas.microsoft.com/office/drawing/2014/main" val="1360803073"/>
                    </a:ext>
                  </a:extLst>
                </a:gridCol>
                <a:gridCol w="950922">
                  <a:extLst>
                    <a:ext uri="{9D8B030D-6E8A-4147-A177-3AD203B41FA5}">
                      <a16:colId xmlns:a16="http://schemas.microsoft.com/office/drawing/2014/main" val="2682644853"/>
                    </a:ext>
                  </a:extLst>
                </a:gridCol>
                <a:gridCol w="1077094">
                  <a:extLst>
                    <a:ext uri="{9D8B030D-6E8A-4147-A177-3AD203B41FA5}">
                      <a16:colId xmlns:a16="http://schemas.microsoft.com/office/drawing/2014/main" val="2875445585"/>
                    </a:ext>
                  </a:extLst>
                </a:gridCol>
                <a:gridCol w="1151629">
                  <a:extLst>
                    <a:ext uri="{9D8B030D-6E8A-4147-A177-3AD203B41FA5}">
                      <a16:colId xmlns:a16="http://schemas.microsoft.com/office/drawing/2014/main" val="1406803307"/>
                    </a:ext>
                  </a:extLst>
                </a:gridCol>
              </a:tblGrid>
              <a:tr h="584621"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LatPull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Precision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Recall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f1-score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Support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6796033"/>
                  </a:ext>
                </a:extLst>
              </a:tr>
              <a:tr h="37819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2050974"/>
                  </a:ext>
                </a:extLst>
              </a:tr>
              <a:tr h="37819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3019215"/>
                  </a:ext>
                </a:extLst>
              </a:tr>
              <a:tr h="378190">
                <a:tc>
                  <a:txBody>
                    <a:bodyPr/>
                    <a:lstStyle/>
                    <a:p>
                      <a:r>
                        <a:rPr lang="en-US" dirty="0"/>
                        <a:t>Accuracy</a:t>
                      </a: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dirty="0"/>
                        <a:t>0.99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8104869"/>
                  </a:ext>
                </a:extLst>
              </a:tr>
              <a:tr h="481252">
                <a:tc>
                  <a:txBody>
                    <a:bodyPr/>
                    <a:lstStyle/>
                    <a:p>
                      <a:r>
                        <a:rPr lang="en-US" dirty="0"/>
                        <a:t>Macro Avg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0.99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9255600"/>
                  </a:ext>
                </a:extLst>
              </a:tr>
              <a:tr h="481252">
                <a:tc>
                  <a:txBody>
                    <a:bodyPr/>
                    <a:lstStyle/>
                    <a:p>
                      <a:r>
                        <a:rPr lang="en-US" dirty="0" err="1"/>
                        <a:t>WeightedAvg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2421660"/>
                  </a:ext>
                </a:extLst>
              </a:tr>
            </a:tbl>
          </a:graphicData>
        </a:graphic>
      </p:graphicFrame>
      <p:graphicFrame>
        <p:nvGraphicFramePr>
          <p:cNvPr id="6" name="Table 3">
            <a:extLst>
              <a:ext uri="{FF2B5EF4-FFF2-40B4-BE49-F238E27FC236}">
                <a16:creationId xmlns:a16="http://schemas.microsoft.com/office/drawing/2014/main" id="{3E0566FB-FB26-497B-AA09-EC9F07ABB2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7814421"/>
              </p:ext>
            </p:extLst>
          </p:nvPr>
        </p:nvGraphicFramePr>
        <p:xfrm>
          <a:off x="6096000" y="1084494"/>
          <a:ext cx="6096002" cy="26682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3849">
                  <a:extLst>
                    <a:ext uri="{9D8B030D-6E8A-4147-A177-3AD203B41FA5}">
                      <a16:colId xmlns:a16="http://schemas.microsoft.com/office/drawing/2014/main" val="3367305790"/>
                    </a:ext>
                  </a:extLst>
                </a:gridCol>
                <a:gridCol w="1133509">
                  <a:extLst>
                    <a:ext uri="{9D8B030D-6E8A-4147-A177-3AD203B41FA5}">
                      <a16:colId xmlns:a16="http://schemas.microsoft.com/office/drawing/2014/main" val="1360803073"/>
                    </a:ext>
                  </a:extLst>
                </a:gridCol>
                <a:gridCol w="974548">
                  <a:extLst>
                    <a:ext uri="{9D8B030D-6E8A-4147-A177-3AD203B41FA5}">
                      <a16:colId xmlns:a16="http://schemas.microsoft.com/office/drawing/2014/main" val="2682644853"/>
                    </a:ext>
                  </a:extLst>
                </a:gridCol>
                <a:gridCol w="1149688">
                  <a:extLst>
                    <a:ext uri="{9D8B030D-6E8A-4147-A177-3AD203B41FA5}">
                      <a16:colId xmlns:a16="http://schemas.microsoft.com/office/drawing/2014/main" val="2875445585"/>
                    </a:ext>
                  </a:extLst>
                </a:gridCol>
                <a:gridCol w="1134408">
                  <a:extLst>
                    <a:ext uri="{9D8B030D-6E8A-4147-A177-3AD203B41FA5}">
                      <a16:colId xmlns:a16="http://schemas.microsoft.com/office/drawing/2014/main" val="1406803307"/>
                    </a:ext>
                  </a:extLst>
                </a:gridCol>
              </a:tblGrid>
              <a:tr h="565407"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LegExtension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Precision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Recall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f1-score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Support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6796033"/>
                  </a:ext>
                </a:extLst>
              </a:tr>
              <a:tr h="32309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2050974"/>
                  </a:ext>
                </a:extLst>
              </a:tr>
              <a:tr h="32309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3019215"/>
                  </a:ext>
                </a:extLst>
              </a:tr>
              <a:tr h="323090">
                <a:tc>
                  <a:txBody>
                    <a:bodyPr/>
                    <a:lstStyle/>
                    <a:p>
                      <a:r>
                        <a:rPr lang="en-US" dirty="0"/>
                        <a:t>Accuracy</a:t>
                      </a: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dirty="0"/>
                        <a:t>0.88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8104869"/>
                  </a:ext>
                </a:extLst>
              </a:tr>
              <a:tr h="465435">
                <a:tc>
                  <a:txBody>
                    <a:bodyPr/>
                    <a:lstStyle/>
                    <a:p>
                      <a:r>
                        <a:rPr lang="en-US" dirty="0"/>
                        <a:t>Macro Avg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9255600"/>
                  </a:ext>
                </a:extLst>
              </a:tr>
              <a:tr h="465435">
                <a:tc>
                  <a:txBody>
                    <a:bodyPr/>
                    <a:lstStyle/>
                    <a:p>
                      <a:r>
                        <a:rPr lang="en-US" dirty="0" err="1"/>
                        <a:t>WeightedAvg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2421660"/>
                  </a:ext>
                </a:extLst>
              </a:tr>
            </a:tbl>
          </a:graphicData>
        </a:graphic>
      </p:graphicFrame>
      <p:graphicFrame>
        <p:nvGraphicFramePr>
          <p:cNvPr id="7" name="Table 3">
            <a:extLst>
              <a:ext uri="{FF2B5EF4-FFF2-40B4-BE49-F238E27FC236}">
                <a16:creationId xmlns:a16="http://schemas.microsoft.com/office/drawing/2014/main" id="{2E8C1B4B-C18B-4121-9643-E145F35BD2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9020841"/>
              </p:ext>
            </p:extLst>
          </p:nvPr>
        </p:nvGraphicFramePr>
        <p:xfrm>
          <a:off x="0" y="4059681"/>
          <a:ext cx="5948218" cy="25935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2154">
                  <a:extLst>
                    <a:ext uri="{9D8B030D-6E8A-4147-A177-3AD203B41FA5}">
                      <a16:colId xmlns:a16="http://schemas.microsoft.com/office/drawing/2014/main" val="3367305790"/>
                    </a:ext>
                  </a:extLst>
                </a:gridCol>
                <a:gridCol w="1216419">
                  <a:extLst>
                    <a:ext uri="{9D8B030D-6E8A-4147-A177-3AD203B41FA5}">
                      <a16:colId xmlns:a16="http://schemas.microsoft.com/office/drawing/2014/main" val="1360803073"/>
                    </a:ext>
                  </a:extLst>
                </a:gridCol>
                <a:gridCol w="950922">
                  <a:extLst>
                    <a:ext uri="{9D8B030D-6E8A-4147-A177-3AD203B41FA5}">
                      <a16:colId xmlns:a16="http://schemas.microsoft.com/office/drawing/2014/main" val="2682644853"/>
                    </a:ext>
                  </a:extLst>
                </a:gridCol>
                <a:gridCol w="1109179">
                  <a:extLst>
                    <a:ext uri="{9D8B030D-6E8A-4147-A177-3AD203B41FA5}">
                      <a16:colId xmlns:a16="http://schemas.microsoft.com/office/drawing/2014/main" val="2875445585"/>
                    </a:ext>
                  </a:extLst>
                </a:gridCol>
                <a:gridCol w="1119544">
                  <a:extLst>
                    <a:ext uri="{9D8B030D-6E8A-4147-A177-3AD203B41FA5}">
                      <a16:colId xmlns:a16="http://schemas.microsoft.com/office/drawing/2014/main" val="1406803307"/>
                    </a:ext>
                  </a:extLst>
                </a:gridCol>
              </a:tblGrid>
              <a:tr h="565407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Squat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Precision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Recall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f1-score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Support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6796033"/>
                  </a:ext>
                </a:extLst>
              </a:tr>
              <a:tr h="32309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2050974"/>
                  </a:ext>
                </a:extLst>
              </a:tr>
              <a:tr h="32309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3019215"/>
                  </a:ext>
                </a:extLst>
              </a:tr>
              <a:tr h="323090">
                <a:tc>
                  <a:txBody>
                    <a:bodyPr/>
                    <a:lstStyle/>
                    <a:p>
                      <a:r>
                        <a:rPr lang="en-US" dirty="0"/>
                        <a:t>Accuracy</a:t>
                      </a: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8104869"/>
                  </a:ext>
                </a:extLst>
              </a:tr>
              <a:tr h="465435">
                <a:tc>
                  <a:txBody>
                    <a:bodyPr/>
                    <a:lstStyle/>
                    <a:p>
                      <a:r>
                        <a:rPr lang="en-US" dirty="0"/>
                        <a:t>Macro Avg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9255600"/>
                  </a:ext>
                </a:extLst>
              </a:tr>
              <a:tr h="465435">
                <a:tc>
                  <a:txBody>
                    <a:bodyPr/>
                    <a:lstStyle/>
                    <a:p>
                      <a:r>
                        <a:rPr lang="en-US" dirty="0" err="1"/>
                        <a:t>WeightedAvg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2421660"/>
                  </a:ext>
                </a:extLst>
              </a:tr>
            </a:tbl>
          </a:graphicData>
        </a:graphic>
      </p:graphicFrame>
      <p:graphicFrame>
        <p:nvGraphicFramePr>
          <p:cNvPr id="9" name="Table 3">
            <a:extLst>
              <a:ext uri="{FF2B5EF4-FFF2-40B4-BE49-F238E27FC236}">
                <a16:creationId xmlns:a16="http://schemas.microsoft.com/office/drawing/2014/main" id="{93FC08C2-919E-401C-A7D1-2B80FC7E24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8676409"/>
              </p:ext>
            </p:extLst>
          </p:nvPr>
        </p:nvGraphicFramePr>
        <p:xfrm>
          <a:off x="6096000" y="4059681"/>
          <a:ext cx="6096002" cy="25878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90717">
                  <a:extLst>
                    <a:ext uri="{9D8B030D-6E8A-4147-A177-3AD203B41FA5}">
                      <a16:colId xmlns:a16="http://schemas.microsoft.com/office/drawing/2014/main" val="3367305790"/>
                    </a:ext>
                  </a:extLst>
                </a:gridCol>
                <a:gridCol w="1246641">
                  <a:extLst>
                    <a:ext uri="{9D8B030D-6E8A-4147-A177-3AD203B41FA5}">
                      <a16:colId xmlns:a16="http://schemas.microsoft.com/office/drawing/2014/main" val="1360803073"/>
                    </a:ext>
                  </a:extLst>
                </a:gridCol>
                <a:gridCol w="974548">
                  <a:extLst>
                    <a:ext uri="{9D8B030D-6E8A-4147-A177-3AD203B41FA5}">
                      <a16:colId xmlns:a16="http://schemas.microsoft.com/office/drawing/2014/main" val="2682644853"/>
                    </a:ext>
                  </a:extLst>
                </a:gridCol>
                <a:gridCol w="1100365">
                  <a:extLst>
                    <a:ext uri="{9D8B030D-6E8A-4147-A177-3AD203B41FA5}">
                      <a16:colId xmlns:a16="http://schemas.microsoft.com/office/drawing/2014/main" val="2875445585"/>
                    </a:ext>
                  </a:extLst>
                </a:gridCol>
                <a:gridCol w="1183731">
                  <a:extLst>
                    <a:ext uri="{9D8B030D-6E8A-4147-A177-3AD203B41FA5}">
                      <a16:colId xmlns:a16="http://schemas.microsoft.com/office/drawing/2014/main" val="1406803307"/>
                    </a:ext>
                  </a:extLst>
                </a:gridCol>
              </a:tblGrid>
              <a:tr h="563243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tx1"/>
                          </a:solidFill>
                        </a:rPr>
                        <a:t>LegPress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Precision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Recall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f1-score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Support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6796033"/>
                  </a:ext>
                </a:extLst>
              </a:tr>
              <a:tr h="36436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2050974"/>
                  </a:ext>
                </a:extLst>
              </a:tr>
              <a:tr h="36436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3019215"/>
                  </a:ext>
                </a:extLst>
              </a:tr>
              <a:tr h="364360">
                <a:tc>
                  <a:txBody>
                    <a:bodyPr/>
                    <a:lstStyle/>
                    <a:p>
                      <a:r>
                        <a:rPr lang="en-US" dirty="0"/>
                        <a:t>Accuracy</a:t>
                      </a: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8104869"/>
                  </a:ext>
                </a:extLst>
              </a:tr>
              <a:tr h="463654">
                <a:tc>
                  <a:txBody>
                    <a:bodyPr/>
                    <a:lstStyle/>
                    <a:p>
                      <a:r>
                        <a:rPr lang="en-US" dirty="0"/>
                        <a:t>Macro Avg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9255600"/>
                  </a:ext>
                </a:extLst>
              </a:tr>
              <a:tr h="463654">
                <a:tc>
                  <a:txBody>
                    <a:bodyPr/>
                    <a:lstStyle/>
                    <a:p>
                      <a:r>
                        <a:rPr lang="en-US" dirty="0" err="1"/>
                        <a:t>WeightedAvg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24216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14297432"/>
      </p:ext>
    </p:extLst>
  </p:cSld>
  <p:clrMapOvr>
    <a:masterClrMapping/>
  </p:clrMapOvr>
  <p:transition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rgbClr val="FFB310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1267" name="Rectangle 3"/>
          <p:cNvSpPr>
            <a:spLocks noChangeArrowheads="1"/>
          </p:cNvSpPr>
          <p:nvPr/>
        </p:nvSpPr>
        <p:spPr bwMode="auto">
          <a:xfrm>
            <a:off x="153904" y="292893"/>
            <a:ext cx="8566150" cy="9258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65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6500" b="1" dirty="0">
                <a:solidFill>
                  <a:srgbClr val="FFC425"/>
                </a:solidFill>
              </a:rPr>
              <a:t>Problems we faced</a:t>
            </a:r>
          </a:p>
        </p:txBody>
      </p:sp>
      <p:sp>
        <p:nvSpPr>
          <p:cNvPr id="5" name="TextBox 9">
            <a:extLst>
              <a:ext uri="{FF2B5EF4-FFF2-40B4-BE49-F238E27FC236}">
                <a16:creationId xmlns:a16="http://schemas.microsoft.com/office/drawing/2014/main" id="{FB88044F-C69B-40B3-9616-A26BDD0A0B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4514" y="1046977"/>
            <a:ext cx="10380359" cy="32316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Collecting dataset for machine learning model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Synchronizing the videos recorded on different devices (apple/android)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Finding a common pattern for decoupling the heuristics and rep counter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 </a:t>
            </a:r>
          </a:p>
        </p:txBody>
      </p:sp>
    </p:spTree>
  </p:cSld>
  <p:clrMapOvr>
    <a:masterClrMapping/>
  </p:clrMapOvr>
  <p:transition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5"/>
          <p:cNvSpPr>
            <a:spLocks noChangeArrowheads="1"/>
          </p:cNvSpPr>
          <p:nvPr/>
        </p:nvSpPr>
        <p:spPr bwMode="auto">
          <a:xfrm>
            <a:off x="493713" y="1951038"/>
            <a:ext cx="8305800" cy="925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65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7000" b="1" dirty="0"/>
              <a:t>Q &amp; A?</a:t>
            </a:r>
          </a:p>
        </p:txBody>
      </p:sp>
      <p:sp>
        <p:nvSpPr>
          <p:cNvPr id="63491" name="Subtitle 2"/>
          <p:cNvSpPr>
            <a:spLocks noGrp="1"/>
          </p:cNvSpPr>
          <p:nvPr>
            <p:ph type="subTitle" idx="1"/>
          </p:nvPr>
        </p:nvSpPr>
        <p:spPr>
          <a:xfrm>
            <a:off x="619126" y="2909888"/>
            <a:ext cx="5016362" cy="538162"/>
          </a:xfrm>
          <a:solidFill>
            <a:srgbClr val="FFC425"/>
          </a:solidFill>
        </p:spPr>
        <p:txBody>
          <a:bodyPr/>
          <a:lstStyle/>
          <a:p>
            <a:pPr algn="l"/>
            <a:r>
              <a:rPr lang="en-US" altLang="en-US" sz="2500" b="1" dirty="0">
                <a:solidFill>
                  <a:schemeClr val="tx1"/>
                </a:solidFill>
              </a:rPr>
              <a:t>Thank you</a:t>
            </a:r>
          </a:p>
        </p:txBody>
      </p:sp>
      <p:pic>
        <p:nvPicPr>
          <p:cNvPr id="6349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563" y="5557838"/>
            <a:ext cx="2909887" cy="808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push/>
  </p:transition>
</p:sld>
</file>

<file path=ppt/theme/theme1.xml><?xml version="1.0" encoding="utf-8"?>
<a:theme xmlns:a="http://schemas.openxmlformats.org/drawingml/2006/main" name="ASU-BrandColors">
  <a:themeElements>
    <a:clrScheme name="ASU Brand colors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8C1D40"/>
      </a:accent1>
      <a:accent2>
        <a:srgbClr val="FFC627"/>
      </a:accent2>
      <a:accent3>
        <a:srgbClr val="78BE20"/>
      </a:accent3>
      <a:accent4>
        <a:srgbClr val="00A3E0"/>
      </a:accent4>
      <a:accent5>
        <a:srgbClr val="FF7F32"/>
      </a:accent5>
      <a:accent6>
        <a:srgbClr val="5C6670"/>
      </a:accent6>
      <a:hlink>
        <a:srgbClr val="8C1D40"/>
      </a:hlink>
      <a:folHlink>
        <a:srgbClr val="FFC627"/>
      </a:folHlink>
    </a:clrScheme>
    <a:fontScheme name="ASU Brand font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400" dirty="0" smtClean="0"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ASU Template and Guide PowerPoint v.1 (16x9).potx" id="{DD6C1EAC-8256-4A99-9515-3C9C1F264C25}" vid="{B930B6B1-98E7-4329-83C0-D8E19167749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ASU Guide for PowerPoint v.1 (16x9)</Template>
  <TotalTime>688</TotalTime>
  <Words>293</Words>
  <Application>Microsoft Office PowerPoint</Application>
  <PresentationFormat>Widescreen</PresentationFormat>
  <Paragraphs>163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Arial Black</vt:lpstr>
      <vt:lpstr>Calibri</vt:lpstr>
      <vt:lpstr>ASU-BrandColors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Nathan Finden</dc:creator>
  <cp:lastModifiedBy>Mahidhar Dwarampudi</cp:lastModifiedBy>
  <cp:revision>25</cp:revision>
  <dcterms:created xsi:type="dcterms:W3CDTF">2017-04-25T16:06:11Z</dcterms:created>
  <dcterms:modified xsi:type="dcterms:W3CDTF">2022-04-21T02:29:11Z</dcterms:modified>
</cp:coreProperties>
</file>

<file path=docProps/thumbnail.jpeg>
</file>